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66" r:id="rId3"/>
    <p:sldId id="256" r:id="rId4"/>
    <p:sldId id="258" r:id="rId6"/>
    <p:sldId id="257" r:id="rId7"/>
    <p:sldId id="259" r:id="rId8"/>
    <p:sldId id="260" r:id="rId9"/>
    <p:sldId id="261" r:id="rId10"/>
    <p:sldId id="262" r:id="rId11"/>
    <p:sldId id="263" r:id="rId12"/>
    <p:sldId id="277" r:id="rId13"/>
    <p:sldId id="281" r:id="rId14"/>
    <p:sldId id="282" r:id="rId15"/>
    <p:sldId id="265" r:id="rId16"/>
    <p:sldId id="268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9301" y="1436370"/>
            <a:ext cx="13131800" cy="129921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1840" y="2907030"/>
            <a:ext cx="13139421" cy="210312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28600"/>
            <a:ext cx="3291840" cy="7124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28600"/>
            <a:ext cx="9631680" cy="7124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731520" y="228600"/>
            <a:ext cx="13167360" cy="699136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731520" y="1409700"/>
            <a:ext cx="13167360" cy="5943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825" y="927735"/>
            <a:ext cx="10210165" cy="1941195"/>
          </a:xfrm>
        </p:spPr>
        <p:txBody>
          <a:bodyPr/>
          <a:p>
            <a:pPr algn="ctr"/>
            <a:r>
              <a:rPr lang="en-US" sz="4800">
                <a:latin typeface="Times New Roman" panose="02020603050405020304" charset="0"/>
                <a:cs typeface="Times New Roman" panose="02020603050405020304" charset="0"/>
              </a:rPr>
              <a:t>ONLINE</a:t>
            </a:r>
            <a:r>
              <a:rPr lang="en-IN" altLang="en-US" sz="4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800">
                <a:latin typeface="Times New Roman" panose="02020603050405020304" charset="0"/>
                <a:cs typeface="Times New Roman" panose="02020603050405020304" charset="0"/>
              </a:rPr>
              <a:t>SHOPPING SYSTEM FOR FASHION WEAR</a:t>
            </a:r>
            <a:endParaRPr lang="en-US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Content Placeholder 3"/>
          <p:cNvSpPr/>
          <p:nvPr>
            <p:ph idx="1"/>
          </p:nvPr>
        </p:nvSpPr>
        <p:spPr>
          <a:xfrm>
            <a:off x="7717790" y="4271645"/>
            <a:ext cx="6309995" cy="3615690"/>
          </a:xfrm>
        </p:spPr>
        <p:txBody>
          <a:bodyPr/>
          <a:p>
            <a:pPr marL="0" indent="0" algn="ctr">
              <a:lnSpc>
                <a:spcPct val="11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Guided by</a:t>
            </a:r>
            <a:endParaRPr lang="en-IN" sz="2800">
              <a:solidFill>
                <a:srgbClr val="000000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indent="0" algn="ctr">
              <a:lnSpc>
                <a:spcPct val="11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      Dr. Jayasakthi Velmurugan K</a:t>
            </a:r>
            <a:endParaRPr lang="en-IN" sz="2800">
              <a:solidFill>
                <a:srgbClr val="000000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indent="0" algn="ctr">
              <a:lnSpc>
                <a:spcPct val="11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CSA4387</a:t>
            </a:r>
            <a:r>
              <a:rPr lang="en-IN" sz="28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-Internet Programming for Web Applications	.</a:t>
            </a:r>
            <a:endParaRPr lang="en-IN" sz="2800">
              <a:solidFill>
                <a:srgbClr val="000000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indent="0" algn="ctr">
              <a:lnSpc>
                <a:spcPct val="11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Saveetha School Of Engineering, Chennai.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lnSpc>
                <a:spcPct val="115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28625" y="4613910"/>
            <a:ext cx="6344285" cy="207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4800"/>
              <a:buFont typeface="Times New Roman" panose="02020603050405020304"/>
              <a:buNone/>
            </a:pPr>
            <a:r>
              <a:rPr lang="en-IN" sz="28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 Presented by</a:t>
            </a:r>
            <a:endParaRPr lang="en-IN" sz="2800">
              <a:solidFill>
                <a:srgbClr val="000000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4800"/>
              <a:buFont typeface="Times New Roman" panose="02020603050405020304"/>
              <a:buNone/>
            </a:pPr>
            <a:r>
              <a:rPr lang="en-IN" sz="28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A.SIRISHA - 192211584,</a:t>
            </a:r>
            <a:endParaRPr sz="2800">
              <a:solidFill>
                <a:srgbClr val="000000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4800"/>
              <a:buFont typeface="Times New Roman" panose="02020603050405020304"/>
              <a:buNone/>
            </a:pPr>
            <a:r>
              <a:rPr lang="en-IN" sz="28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K.PRATHIMA - 192211032,</a:t>
            </a:r>
            <a:endParaRPr lang="en-IN" sz="2800">
              <a:solidFill>
                <a:srgbClr val="000000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4800"/>
              <a:buFont typeface="Times New Roman" panose="02020603050405020304"/>
              <a:buNone/>
            </a:pPr>
            <a:r>
              <a:rPr lang="en-IN" sz="28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           B. SWATHI192210084</a:t>
            </a:r>
            <a:endParaRPr lang="en-IN" sz="2800">
              <a:solidFill>
                <a:srgbClr val="000000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4400">
                <a:latin typeface="Times New Roman" panose="02020603050405020304" charset="0"/>
                <a:cs typeface="Times New Roman" panose="02020603050405020304" charset="0"/>
              </a:rPr>
              <a:t>Result:</a:t>
            </a:r>
            <a:endParaRPr lang="en-IN" altLang="en-US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2" descr="Screenshot 2024-08-15 19270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77900"/>
            <a:ext cx="7193280" cy="7212965"/>
          </a:xfrm>
          <a:prstGeom prst="rect">
            <a:avLst/>
          </a:prstGeom>
        </p:spPr>
      </p:pic>
      <p:pic>
        <p:nvPicPr>
          <p:cNvPr id="8" name="Picture 3" descr="Screenshot 2024-08-15 19272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93280" y="912495"/>
            <a:ext cx="7437120" cy="7317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5" descr="Screenshot 2024-08-15 1927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33655"/>
            <a:ext cx="7660640" cy="3832225"/>
          </a:xfrm>
          <a:prstGeom prst="rect">
            <a:avLst/>
          </a:prstGeom>
        </p:spPr>
      </p:pic>
      <p:pic>
        <p:nvPicPr>
          <p:cNvPr id="6" name="Picture 6" descr="Screenshot 2024-08-15 1927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180" y="635"/>
            <a:ext cx="6459220" cy="3828415"/>
          </a:xfrm>
          <a:prstGeom prst="rect">
            <a:avLst/>
          </a:prstGeom>
        </p:spPr>
      </p:pic>
      <p:pic>
        <p:nvPicPr>
          <p:cNvPr id="7" name="Picture 7" descr="Screenshot 2024-08-15 1928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4800"/>
            <a:ext cx="7650480" cy="4115435"/>
          </a:xfrm>
          <a:prstGeom prst="rect">
            <a:avLst/>
          </a:prstGeom>
        </p:spPr>
      </p:pic>
      <p:pic>
        <p:nvPicPr>
          <p:cNvPr id="8" name="Picture 8" descr="Screenshot 2024-08-15 1928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180" y="4121785"/>
            <a:ext cx="6459220" cy="4108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9" descr="Screenshot 2024-08-15 1928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29540"/>
            <a:ext cx="14701520" cy="3917950"/>
          </a:xfrm>
          <a:prstGeom prst="rect">
            <a:avLst/>
          </a:prstGeom>
        </p:spPr>
      </p:pic>
      <p:pic>
        <p:nvPicPr>
          <p:cNvPr id="10" name="Picture 10" descr="Screenshot 2024-08-15 1928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600"/>
            <a:ext cx="14700885" cy="4445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335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840" y="1406525"/>
            <a:ext cx="8089900" cy="14884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Conclusion and Future Enhancements</a:t>
            </a:r>
            <a:endParaRPr lang="en-US" sz="3600" b="1" dirty="0">
              <a:solidFill>
                <a:srgbClr val="000000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494705" y="2663071"/>
            <a:ext cx="7556421" cy="145161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Online fashion wear shopping offers convenience, selection, and value. Future enhancements include personalized style recommendations, virtual try-on technology, and seamless social media integration.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In conclusion, online fashion wear shopping offers a convenient, diverse, and often cost-effective alternative to traditional brick-and-mortar stores. 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Shoppers can explore a vast array of styles and brands from the comfort of their homes, often benefiting from competitive pricing and exclusive online deals.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9137650" y="2009140"/>
            <a:ext cx="5492750" cy="4324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3" name="Content Placeholder 1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4631035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9185" y="953135"/>
            <a:ext cx="7241540" cy="18567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Introduction to Online Fashion Wear Shopping</a:t>
            </a:r>
            <a:endParaRPr lang="en-US" sz="3600" b="1" dirty="0">
              <a:solidFill>
                <a:srgbClr val="000000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6179185" y="3015615"/>
            <a:ext cx="7556500" cy="30537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Online fashion wear shopping has revolutionized the way we explore and purchase clothing. 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With just a few clicks, customers can browse a vast array of styles, sizes, and brands from the comfort of their homes. 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This convenient shopping method offers detailed product descriptions, customer reviews, and high-quality images to help shoppers make informed decisions.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756440" y="6480334"/>
            <a:ext cx="1957388" cy="3968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125"/>
              </a:lnSpc>
              <a:buNone/>
            </a:pPr>
            <a:endParaRPr lang="en-US" sz="2000" b="1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107440"/>
            <a:ext cx="5486400" cy="5786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00" y="1849874"/>
            <a:ext cx="4957882" cy="45297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26135" y="750808"/>
            <a:ext cx="7664529" cy="138707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6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User Registration and Account Management</a:t>
            </a:r>
            <a:endParaRPr lang="en-US" sz="3600" b="1" dirty="0">
              <a:solidFill>
                <a:srgbClr val="000000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6226135" y="2692598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92585" y="2763917"/>
            <a:ext cx="142518" cy="3328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2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1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913007" y="2692598"/>
            <a:ext cx="2774156" cy="3467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Create an Account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913007" y="3166110"/>
            <a:ext cx="3039785" cy="10144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Sign up easily with your email address, providing basic personal information.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10164128" y="2692598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07479" y="2763917"/>
            <a:ext cx="188714" cy="3328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2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2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850999" y="2692598"/>
            <a:ext cx="2774156" cy="3467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Manage Your Profile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850999" y="3166110"/>
            <a:ext cx="3039785" cy="13525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Update your shipping address, payment information, and track your orders in one convenient location.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226135" y="4967764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369725" y="5039082"/>
            <a:ext cx="188357" cy="3328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2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3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913007" y="4967764"/>
            <a:ext cx="3039785" cy="6934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Personalized Recommendations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913007" y="5787985"/>
            <a:ext cx="3039785" cy="16906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The system learns your preferences over time, offering curated product suggestions tailored to your unique taste.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10163493" y="5185569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307677" y="5185132"/>
            <a:ext cx="179427" cy="3328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2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4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10850999" y="5096669"/>
            <a:ext cx="2774156" cy="3467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Order History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10850999" y="5660985"/>
            <a:ext cx="3039785" cy="13525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Review past purchases, reorder items, and access purchase receipts for easy reference.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1" name="Content Placeholder 10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635" y="0"/>
            <a:ext cx="14631035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335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61405" y="599003"/>
            <a:ext cx="9637276" cy="7138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62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Shopping Cart and Checkout Process</a:t>
            </a:r>
            <a:endParaRPr lang="en-US" sz="3600" b="1" dirty="0">
              <a:solidFill>
                <a:srgbClr val="000000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070467" y="1992630"/>
            <a:ext cx="489466" cy="48946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241798" y="2065973"/>
            <a:ext cx="146685" cy="3426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1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263146" y="1965484"/>
            <a:ext cx="2855476" cy="356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81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Add to Cart</a:t>
            </a:r>
            <a:endParaRPr lang="en-US" sz="28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1405" y="2452807"/>
            <a:ext cx="5357217" cy="10440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74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Browse the catalog and select items you wish to purchase, adding them to your virtual shopping cart.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070467" y="3080385"/>
            <a:ext cx="489466" cy="48946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17985" y="3153728"/>
            <a:ext cx="194310" cy="3426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2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511778" y="3053239"/>
            <a:ext cx="2855476" cy="356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Review Cart Contents</a:t>
            </a:r>
            <a:endParaRPr lang="en-US" sz="28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511778" y="3540562"/>
            <a:ext cx="5357217" cy="6960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4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Check the items in your cart, adjust quantities, and apply any available discount codes.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070467" y="4176593"/>
            <a:ext cx="489466" cy="48946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18224" y="4249936"/>
            <a:ext cx="193953" cy="3426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3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263146" y="4149447"/>
            <a:ext cx="2855476" cy="356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81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Proceed to Checkout</a:t>
            </a:r>
            <a:endParaRPr lang="en-US" sz="28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1405" y="4636770"/>
            <a:ext cx="5357217" cy="6960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74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Enter your shipping address and select your preferred payment method.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070467" y="5155644"/>
            <a:ext cx="489466" cy="48946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2867" y="5228987"/>
            <a:ext cx="184666" cy="3426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4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511778" y="5128498"/>
            <a:ext cx="2855476" cy="356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Confirm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Order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511778" y="5615821"/>
            <a:ext cx="5357217" cy="6960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4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Review your order details, including shipping and billing information, and click "Confirm Order."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070467" y="6134695"/>
            <a:ext cx="489466" cy="489466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17866" y="6208038"/>
            <a:ext cx="194667" cy="3426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5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3263146" y="6107549"/>
            <a:ext cx="2855476" cy="356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81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Order Confirmation</a:t>
            </a:r>
            <a:endParaRPr lang="en-US" sz="28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61405" y="6594872"/>
            <a:ext cx="5357217" cy="6960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74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You'll receive a confirmation email with your order details, including a tracking number.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239510" y="2237740"/>
            <a:ext cx="710565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49210" y="3325495"/>
            <a:ext cx="862330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118860" y="4416425"/>
            <a:ext cx="831215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696200" y="5392420"/>
            <a:ext cx="815340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239510" y="6311900"/>
            <a:ext cx="710565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653772"/>
            <a:ext cx="7556421" cy="14885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Secure Payment Integration</a:t>
            </a:r>
            <a:endParaRPr lang="en-US" sz="3600" b="1" dirty="0">
              <a:solidFill>
                <a:srgbClr val="000000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6280190" y="248245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4624" y="2716887"/>
            <a:ext cx="3195995" cy="74414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Secure Payment Gateway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514624" y="3597116"/>
            <a:ext cx="3195995" cy="18145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Payments are processed through trusted and secure payment gateways like PayPal, Stripe, or other popular options.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0" name="Shape 5"/>
          <p:cNvSpPr/>
          <p:nvPr/>
        </p:nvSpPr>
        <p:spPr>
          <a:xfrm>
            <a:off x="10171867" y="2482453"/>
            <a:ext cx="3664863" cy="3163610"/>
          </a:xfrm>
          <a:prstGeom prst="roundRect">
            <a:avLst>
              <a:gd name="adj" fmla="val 30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406301" y="2716887"/>
            <a:ext cx="3155156" cy="3720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Encryption Technology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0406301" y="3225046"/>
            <a:ext cx="3195995" cy="18145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All financial information is encrypted during transmission, preventing unauthorized access and ensuring data security.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6280190" y="5872877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14624" y="6107311"/>
            <a:ext cx="2977039" cy="3720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PCI Compliance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514624" y="6615470"/>
            <a:ext cx="7087553" cy="7258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The payment system adheres to industry standards and regulations for secure payment processing.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2" y="1449348"/>
            <a:ext cx="5044797" cy="53307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04573" y="652780"/>
            <a:ext cx="6510099" cy="57947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56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Delivery and Shipping Options</a:t>
            </a:r>
            <a:endParaRPr lang="en-US" sz="3600" b="1" dirty="0">
              <a:solidFill>
                <a:srgbClr val="000000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573" y="1711166"/>
            <a:ext cx="883087" cy="141291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252573" y="1887736"/>
            <a:ext cx="2318147" cy="2896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8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Shipping Methods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7252573" y="2283381"/>
            <a:ext cx="6759654" cy="56483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Choose from various shipping options based on your delivery speed and budget, including standard, express, and overnight delivery.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573" y="3124081"/>
            <a:ext cx="883087" cy="14129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252573" y="3300651"/>
            <a:ext cx="2318147" cy="2896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8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Real-time Tracking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7252573" y="3696295"/>
            <a:ext cx="6759654" cy="56483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Keep track of your order's journey with real-time updates on its location and estimated delivery time.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573" y="4536996"/>
            <a:ext cx="883087" cy="141291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252573" y="4713565"/>
            <a:ext cx="2714625" cy="2896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8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Shipping Cost Estimation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7252573" y="5109210"/>
            <a:ext cx="6759654" cy="28241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Calculate shipping costs before checkout,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22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 so you can budget accordingly.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4573" y="5949910"/>
            <a:ext cx="883087" cy="141291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252573" y="6126480"/>
            <a:ext cx="2342078" cy="2896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8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Delivery Notifications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7252573" y="6522125"/>
            <a:ext cx="6759654" cy="56483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Receive notifications when your order is shipped, is out for delivery, and has been successfully delivered.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78443" y="905788"/>
            <a:ext cx="7621905" cy="6777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33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Customer Reviews and Ratings</a:t>
            </a:r>
            <a:endParaRPr lang="en-US" sz="3600" b="1" dirty="0">
              <a:solidFill>
                <a:srgbClr val="000000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7" name="Shape 2"/>
          <p:cNvSpPr/>
          <p:nvPr/>
        </p:nvSpPr>
        <p:spPr>
          <a:xfrm>
            <a:off x="6209228" y="2223492"/>
            <a:ext cx="7698343" cy="4770120"/>
          </a:xfrm>
          <a:prstGeom prst="roundRect">
            <a:avLst>
              <a:gd name="adj" fmla="val 18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216848" y="2231112"/>
            <a:ext cx="7683103" cy="158496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9" name="Text 4"/>
          <p:cNvSpPr/>
          <p:nvPr/>
        </p:nvSpPr>
        <p:spPr>
          <a:xfrm>
            <a:off x="6423303" y="2362557"/>
            <a:ext cx="3424833" cy="3305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Product Reviews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781540" y="2362835"/>
            <a:ext cx="3911600" cy="13220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Customers can share their experiences with specific products, providing valuable insights for potential buyers.</a:t>
            </a:r>
            <a:endParaRPr lang="en-US" sz="23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6216848" y="3816072"/>
            <a:ext cx="7683103" cy="158496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6423303" y="3947517"/>
            <a:ext cx="3424833" cy="3305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Rating System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99955" y="3947795"/>
            <a:ext cx="4084955" cy="13220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Products are rated on a scale, often from 1 to 5 stars, allowing buyers to quickly assess the quality and value of items.</a:t>
            </a:r>
            <a:endParaRPr lang="en-US" sz="23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216848" y="5401032"/>
            <a:ext cx="7683103" cy="158496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5" name="Text 10"/>
          <p:cNvSpPr/>
          <p:nvPr/>
        </p:nvSpPr>
        <p:spPr>
          <a:xfrm>
            <a:off x="6423303" y="5532477"/>
            <a:ext cx="3424833" cy="3305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Feedback &amp; Comments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857105" y="5532755"/>
            <a:ext cx="4028440" cy="13220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Users can leave detailed comments, including pros, cons, and suggestions, helping others make informed decisions.</a:t>
            </a:r>
            <a:endParaRPr lang="en-US" sz="23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604645"/>
            <a:ext cx="5502275" cy="4558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487" y="2055971"/>
            <a:ext cx="4939427" cy="412039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5453" y="601385"/>
            <a:ext cx="7613094" cy="143517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Benefits of Online Fashion Shopping</a:t>
            </a:r>
            <a:endParaRPr lang="en-US" sz="3600" b="1" dirty="0">
              <a:solidFill>
                <a:srgbClr val="000000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53" y="2364581"/>
            <a:ext cx="546735" cy="54673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65453" y="3130034"/>
            <a:ext cx="2870716" cy="3587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Convenience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765453" y="3619976"/>
            <a:ext cx="3642479" cy="104977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5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Shop from the comfort of your home, at any time, without leaving your couch.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949" y="2364581"/>
            <a:ext cx="546735" cy="54673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735949" y="3130034"/>
            <a:ext cx="2870716" cy="3587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Wide Selection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4735949" y="3619976"/>
            <a:ext cx="3642598" cy="6998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5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Browse a vast array of styles, brands, and sizes, all in one place.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53" y="5325904"/>
            <a:ext cx="546735" cy="54673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5453" y="6091357"/>
            <a:ext cx="2870716" cy="3587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Competitive Prices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765453" y="6581299"/>
            <a:ext cx="3642479" cy="104977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5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Find great deals and discounts on fashion items, often lower than traditional stores.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949" y="5325904"/>
            <a:ext cx="546735" cy="54673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735949" y="6091357"/>
            <a:ext cx="2870716" cy="3587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25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Easy Comparisons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" pitchFamily="34" charset="-122"/>
              <a:cs typeface="Times New Roman" panose="0202060305040502030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4735949" y="6581299"/>
            <a:ext cx="3642598" cy="104977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55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Compare prices, reviews, and features of different products side-by-side.</a:t>
            </a:r>
            <a:endParaRPr lang="en-US" sz="24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Blue Wav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4022</Words>
  <Application>WPS Presentation</Application>
  <PresentationFormat>On-screen Show (16:9)</PresentationFormat>
  <Paragraphs>150</Paragraphs>
  <Slides>14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Times New Roman</vt:lpstr>
      <vt:lpstr>Times New Roman</vt:lpstr>
      <vt:lpstr>Petrona</vt:lpstr>
      <vt:lpstr>Wingdings</vt:lpstr>
      <vt:lpstr>Inter</vt:lpstr>
      <vt:lpstr>Microsoft YaHei</vt:lpstr>
      <vt:lpstr>Arial Unicode MS</vt:lpstr>
      <vt:lpstr>Calibri</vt:lpstr>
      <vt:lpstr>Blue Waves</vt:lpstr>
      <vt:lpstr>ONLINE SHOPPING SYSTEM FOR FASHION WEAR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Result: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Prathima Chowdary</cp:lastModifiedBy>
  <cp:revision>6</cp:revision>
  <dcterms:created xsi:type="dcterms:W3CDTF">2024-07-29T12:21:00Z</dcterms:created>
  <dcterms:modified xsi:type="dcterms:W3CDTF">2024-08-15T14:37:56Z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BA32D219A566426F85979D7D37CF772A_12</vt:lpwstr>
  </property>
  <property fmtid="{D5CDD505-2E9C-101B-9397-08002B2CF9AE}" pid="3" name="KSOProductBuildVer">
    <vt:lpwstr>1033-12.2.0.13472</vt:lpwstr>
  </property>
</Properties>
</file>